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4"/>
  </p:notesMasterIdLst>
  <p:handoutMasterIdLst>
    <p:handoutMasterId r:id="rId4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9" r:id="rId27"/>
    <p:sldId id="280" r:id="rId28"/>
    <p:sldId id="281" r:id="rId29"/>
    <p:sldId id="282" r:id="rId30"/>
    <p:sldId id="295" r:id="rId31"/>
    <p:sldId id="283" r:id="rId32"/>
    <p:sldId id="284" r:id="rId33"/>
    <p:sldId id="285" r:id="rId34"/>
    <p:sldId id="293" r:id="rId35"/>
    <p:sldId id="287" r:id="rId36"/>
    <p:sldId id="288" r:id="rId37"/>
    <p:sldId id="289" r:id="rId38"/>
    <p:sldId id="294" r:id="rId39"/>
    <p:sldId id="296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62" d="100"/>
          <a:sy n="162" d="100"/>
        </p:scale>
        <p:origin x="-136" y="-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Organizing our recipes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cookbook has a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693" y="2437910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README.md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description of the cookbook's features written in Markdown.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6268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daringfireball.net</a:t>
            </a:r>
            <a:r>
              <a:rPr lang="en-US" sz="1800" dirty="0">
                <a:cs typeface="Inconsolata"/>
              </a:rPr>
              <a:t>/projects/markdown/syntax</a:t>
            </a:r>
          </a:p>
        </p:txBody>
      </p:sp>
    </p:spTree>
    <p:extLst>
      <p:ext uri="{BB962C8B-B14F-4D97-AF65-F5344CB8AC3E}">
        <p14:creationId xmlns:p14="http://schemas.microsoft.com/office/powerpoint/2010/main" val="19737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some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14762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8"/>
            <a:ext cx="8230599" cy="2509816"/>
          </a:xfrm>
        </p:spPr>
        <p:txBody>
          <a:bodyPr>
            <a:normAutofit/>
          </a:bodyPr>
          <a:lstStyle/>
          <a:p>
            <a:r>
              <a:rPr lang="en-US" dirty="0"/>
              <a:t>Every cookbook requires a small amount of metadata. Metadata is stored in a file called </a:t>
            </a:r>
            <a:r>
              <a:rPr lang="en-US" dirty="0" err="1"/>
              <a:t>metadata.rb</a:t>
            </a:r>
            <a:r>
              <a:rPr lang="en-US" dirty="0"/>
              <a:t> that lives at the top of each cookbook’s directory.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6674" y="6363568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config_rb_metadata.html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8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take a look at the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'0.1.0'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841996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folder for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8" y="3832843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 </a:t>
            </a:r>
            <a:r>
              <a:rPr lang="en-US" dirty="0"/>
              <a:t>Cookbook Name:: setup</a:t>
            </a:r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recipe into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mv </a:t>
            </a:r>
            <a:r>
              <a:rPr lang="en-US" dirty="0" err="1" smtClean="0"/>
              <a:t>setup.rb</a:t>
            </a:r>
            <a:r>
              <a:rPr lang="en-US" dirty="0" smtClean="0"/>
              <a:t> 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as good as any version control. Really anything is better than .</a:t>
            </a:r>
            <a:r>
              <a:rPr lang="en-US" dirty="0" err="1" smtClean="0"/>
              <a:t>bak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593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77852"/>
          </a:xfrm>
        </p:spPr>
        <p:txBody>
          <a:bodyPr/>
          <a:lstStyle/>
          <a:p>
            <a:r>
              <a:rPr lang="en-US" dirty="0" smtClean="0"/>
              <a:t>Add the additional policy to the setup cookbook's setup recipe:</a:t>
            </a:r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	The package named "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r>
              <a:rPr lang="en-US" dirty="0" smtClean="0">
                <a:latin typeface="Inconsolata"/>
                <a:cs typeface="Inconsolata"/>
              </a:rPr>
              <a:t>" is installed.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Then apply this recipe with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270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First Day!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 … at stand up you mentioned your workstation recipe - could you do something like that for a web server?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Also, is there a way to package up recipes you create with a version number (and maybe a README)? I think </a:t>
            </a:r>
            <a:r>
              <a:rPr lang="en-US" sz="2400" dirty="0" smtClean="0">
                <a:latin typeface="Inconsolata"/>
                <a:cs typeface="Inconsolata"/>
              </a:rPr>
              <a:t>chef</a:t>
            </a:r>
            <a:r>
              <a:rPr lang="en-US" sz="2400" dirty="0" smtClean="0"/>
              <a:t> is able to generate something called a cookbook. Also, you really should start thinking about some version control. Don't want to lose all our hard work AGAIN ...</a:t>
            </a:r>
          </a:p>
        </p:txBody>
      </p:sp>
    </p:spTree>
    <p:extLst>
      <p:ext uri="{BB962C8B-B14F-4D97-AF65-F5344CB8AC3E}">
        <p14:creationId xmlns:p14="http://schemas.microsoft.com/office/powerpoint/2010/main" val="72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git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package "nano"</a:t>
            </a:r>
          </a:p>
          <a:p>
            <a:r>
              <a:rPr lang="en-US" dirty="0"/>
              <a:t>package "vim"</a:t>
            </a:r>
          </a:p>
          <a:p>
            <a:r>
              <a:rPr lang="en-US" dirty="0"/>
              <a:t>package "emacs"</a:t>
            </a:r>
          </a:p>
          <a:p>
            <a:endParaRPr lang="en-US" dirty="0"/>
          </a:p>
          <a:p>
            <a:r>
              <a:rPr lang="en-US" dirty="0"/>
              <a:t>package "tree"</a:t>
            </a:r>
          </a:p>
          <a:p>
            <a:r>
              <a:rPr lang="en-US" dirty="0" smtClean="0"/>
              <a:t>package "</a:t>
            </a:r>
            <a:r>
              <a:rPr lang="en-US" dirty="0" err="1" smtClean="0"/>
              <a:t>git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66197"/>
            <a:ext cx="10803205" cy="469900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6904" y="244413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26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smtClean="0"/>
              <a:t>This is a probably a good point to capture the initial state of our cookbook.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 smtClean="0">
                <a:latin typeface="Inconsolata"/>
                <a:cs typeface="Inconsolata"/>
              </a:rPr>
              <a:t>git</a:t>
            </a:r>
            <a:endParaRPr lang="en-US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setup cookbook to version </a:t>
            </a:r>
            <a:r>
              <a:rPr lang="en-US" sz="20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303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Move into the cookbook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Initialize it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/root/setup/.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add</a:t>
            </a:r>
            <a:r>
              <a:rPr lang="en-US" dirty="0"/>
              <a:t> to stage files to be committed.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Staging Area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staging area is a file, generally contained in your </a:t>
            </a:r>
            <a:r>
              <a:rPr lang="en-US" dirty="0" err="1"/>
              <a:t>Git</a:t>
            </a:r>
            <a:r>
              <a:rPr lang="en-US" dirty="0"/>
              <a:t> directory, that stores information about what will go into your next commit. It’s sometimes referred to as the “index”, but it’s also common to refer to it as the staging area.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/book/en/v2/Getting-Started-</a:t>
            </a:r>
            <a:r>
              <a:rPr lang="en-US" dirty="0" err="1"/>
              <a:t>Git</a:t>
            </a:r>
            <a:r>
              <a:rPr lang="en-US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3065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</a:t>
            </a:r>
            <a:r>
              <a:rPr lang="en-US" dirty="0" smtClean="0">
                <a:latin typeface="Inconsolata"/>
                <a:cs typeface="Inconsolata"/>
              </a:rPr>
              <a:t>status </a:t>
            </a:r>
            <a:r>
              <a:rPr lang="en-US" dirty="0" smtClean="0"/>
              <a:t>to view the staged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 On branch master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Initial commit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Changes to be committed:</a:t>
            </a:r>
          </a:p>
          <a:p>
            <a:r>
              <a:rPr lang="en-US" dirty="0"/>
              <a:t># 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	new file:  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#	new file:   recipes/</a:t>
            </a:r>
            <a:r>
              <a:rPr lang="en-US" dirty="0" err="1" smtClean="0"/>
              <a:t>default.rb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Committer: root &lt;root@fundamentals-3.0&gt;</a:t>
            </a:r>
          </a:p>
          <a:p>
            <a:r>
              <a:rPr lang="en-US" dirty="0"/>
              <a:t>Your name and email address were configured automatically based</a:t>
            </a:r>
          </a:p>
          <a:p>
            <a:r>
              <a:rPr lang="en-US" dirty="0"/>
              <a:t>on your username and hostname. Please check that they are accurate.</a:t>
            </a:r>
          </a:p>
          <a:p>
            <a:r>
              <a:rPr lang="en-US" dirty="0"/>
              <a:t>You can suppress this message by setting them explicitly: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 err="1"/>
              <a:t>you@example.com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identity used for this commit is wrong, you can fix it with: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commit --amend --author='Your Name &lt;</a:t>
            </a:r>
            <a:r>
              <a:rPr lang="en-US" dirty="0" err="1"/>
              <a:t>you@example.com</a:t>
            </a:r>
            <a:r>
              <a:rPr lang="en-US" dirty="0"/>
              <a:t>&gt;'</a:t>
            </a:r>
          </a:p>
          <a:p>
            <a:endParaRPr lang="en-US" dirty="0"/>
          </a:p>
          <a:p>
            <a:r>
              <a:rPr lang="en-US" dirty="0"/>
              <a:t> 11 files changed, 172 insertions(+), 0 deletions(-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setup cookbook"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 err="1" smtClean="0">
                <a:latin typeface="Inconsolata"/>
                <a:cs typeface="Inconsolata"/>
              </a:rPr>
              <a:t>init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smtClean="0"/>
              <a:t> inside the setup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add ."</a:t>
            </a:r>
            <a:r>
              <a:rPr lang="en-US" sz="2400" dirty="0" smtClean="0"/>
              <a:t> to stage all files to be committed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>
                <a:latin typeface="Inconsolata"/>
                <a:cs typeface="Inconsolata"/>
              </a:rPr>
              <a:t>commit </a:t>
            </a:r>
            <a:r>
              <a:rPr lang="en-US" sz="2400" dirty="0" smtClean="0">
                <a:latin typeface="Inconsolata"/>
                <a:cs typeface="Inconsolata"/>
              </a:rPr>
              <a:t>-m '...'"</a:t>
            </a:r>
            <a:r>
              <a:rPr lang="en-US" sz="2400" dirty="0" smtClean="0"/>
              <a:t> to </a:t>
            </a:r>
            <a:r>
              <a:rPr lang="en-US" sz="2400" dirty="0"/>
              <a:t>save the staged </a:t>
            </a:r>
            <a:r>
              <a:rPr lang="en-US" sz="2400" dirty="0" smtClean="0"/>
              <a:t>changes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20296" y="-65782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27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Move out of the setup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341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7969" y="2629586"/>
            <a:ext cx="9005437" cy="3559291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Use </a:t>
            </a:r>
            <a:r>
              <a:rPr lang="en-US" sz="2400" dirty="0">
                <a:latin typeface="Inconsolata"/>
                <a:cs typeface="Inconsolata"/>
              </a:rPr>
              <a:t>chef generate</a:t>
            </a:r>
            <a:r>
              <a:rPr lang="en-US" sz="2400" dirty="0"/>
              <a:t> to create a cookbook named "apache"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Write and apply a recipe named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apache.rb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smtClean="0"/>
              <a:t> with the policy: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package named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installed.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file named "/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/www/html/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index.html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created with the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content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"&lt;h1&gt;Hello, world!&lt;/h1&gt;"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"apache2" is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started.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enabled.</a:t>
            </a:r>
          </a:p>
          <a:p>
            <a:pPr lvl="1" algn="l">
              <a:lnSpc>
                <a:spcPct val="120000"/>
              </a:lnSpc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Place </a:t>
            </a:r>
            <a:r>
              <a:rPr lang="en-US" sz="2400" dirty="0"/>
              <a:t>the apache cookbook under version </a:t>
            </a:r>
            <a:r>
              <a:rPr lang="en-US" sz="2400" dirty="0" smtClean="0"/>
              <a:t>control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14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directory[/root/apache] action create</a:t>
            </a:r>
          </a:p>
          <a:p>
            <a:r>
              <a:rPr lang="en-US" dirty="0"/>
              <a:t>    - create new directory /root/apache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/root/apache/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</a:t>
            </a:r>
            <a:r>
              <a:rPr lang="en-US" dirty="0" smtClean="0"/>
              <a:t>apache/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[/root/apache/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apache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package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/>
              <a:t>  action [ :enable, :start ]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pply the 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538f31 to 17d291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	2015-05-05 08:33:24.681723000 +0000</a:t>
            </a:r>
          </a:p>
          <a:p>
            <a:r>
              <a:rPr lang="en-US" dirty="0"/>
              <a:t>    +++ /</a:t>
            </a:r>
            <a:r>
              <a:rPr lang="en-US" dirty="0" err="1"/>
              <a:t>var</a:t>
            </a:r>
            <a:r>
              <a:rPr lang="en-US" dirty="0"/>
              <a:t>/www/html/.index.html20150505-2060-171d524	2015-05-05 08:33:31.989375000 +0000</a:t>
            </a:r>
          </a:p>
          <a:p>
            <a:r>
              <a:rPr lang="en-US" dirty="0"/>
              <a:t>    @@ -1,379 +1,2 @@</a:t>
            </a:r>
          </a:p>
          <a:p>
            <a:r>
              <a:rPr lang="en-US" dirty="0"/>
              <a:t>    -</a:t>
            </a:r>
          </a:p>
          <a:p>
            <a:r>
              <a:rPr lang="en-US" dirty="0"/>
              <a:t>    -&lt;!DOCTYPE html PUBLIC "-//W3C//DTD XHTML 1.0 Transitional//EN" "http://www.w3.org/TR/xhtml1/DTD/xhtml1-transitional.dtd"&gt;</a:t>
            </a:r>
          </a:p>
          <a:p>
            <a:r>
              <a:rPr lang="en-US" dirty="0"/>
              <a:t>    -&lt;html </a:t>
            </a:r>
            <a:r>
              <a:rPr lang="en-US" dirty="0" err="1"/>
              <a:t>xmlns</a:t>
            </a:r>
            <a:r>
              <a:rPr lang="en-US" dirty="0"/>
              <a:t>="http://www.w3.org/1999/</a:t>
            </a:r>
            <a:r>
              <a:rPr lang="en-US" dirty="0" err="1"/>
              <a:t>xhtml</a:t>
            </a:r>
            <a:r>
              <a:rPr lang="en-US" dirty="0"/>
              <a:t>"&gt;</a:t>
            </a:r>
          </a:p>
          <a:p>
            <a:r>
              <a:rPr lang="en-US" dirty="0"/>
              <a:t>    -  &lt;!</a:t>
            </a:r>
            <a:r>
              <a:rPr lang="en-US"/>
              <a:t>-</a:t>
            </a:r>
            <a:r>
              <a:rPr lang="en-US" smtClean="0"/>
              <a:t>-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website is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&lt;h1&gt;Hello, world!&lt;/h1&gt;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curl 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Apache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410348"/>
          </a:xfrm>
        </p:spPr>
        <p:txBody>
          <a:bodyPr>
            <a:normAutofit/>
          </a:bodyPr>
          <a:lstStyle/>
          <a:p>
            <a:r>
              <a:rPr lang="en-US" dirty="0"/>
              <a:t>What questions can </a:t>
            </a:r>
            <a:r>
              <a:rPr lang="en-US" dirty="0" smtClean="0"/>
              <a:t>we </a:t>
            </a:r>
            <a:r>
              <a:rPr lang="en-US" dirty="0"/>
              <a:t>answer for you?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cookbooks</a:t>
            </a:r>
          </a:p>
          <a:p>
            <a:pPr marL="457200" indent="-457200">
              <a:buFont typeface="Arial"/>
              <a:buChar char="•"/>
            </a:pPr>
            <a:r>
              <a:rPr lang="en-US" smtClean="0"/>
              <a:t>versions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32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59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Cookbooks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165037"/>
          </a:xfrm>
        </p:spPr>
        <p:txBody>
          <a:bodyPr>
            <a:normAutofit/>
          </a:bodyPr>
          <a:lstStyle/>
          <a:p>
            <a:r>
              <a:rPr lang="en-US" sz="2800" dirty="0"/>
              <a:t>A cookbook is the fundamental unit of configuration and policy distribution. Each cookbook defines a scenario, such as everything needed to install and configure MySQL, and then it contains all of the components that are required to support that </a:t>
            </a:r>
            <a:r>
              <a:rPr lang="en-US" sz="2800" dirty="0" smtClean="0"/>
              <a:t>scenario</a:t>
            </a:r>
            <a:r>
              <a:rPr lang="en-US" sz="2800" dirty="0"/>
              <a:t> </a:t>
            </a:r>
            <a:r>
              <a:rPr lang="en-US" sz="2800" dirty="0" smtClean="0"/>
              <a:t>. . 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65099" y="6363568"/>
            <a:ext cx="366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cookbooks.html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35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5" y="311845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19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cookbook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cookbook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'</a:t>
            </a:r>
            <a:r>
              <a:rPr lang="en-US" dirty="0" err="1" smtClean="0"/>
              <a:t>you@exa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-a, --generator-</a:t>
            </a:r>
            <a:r>
              <a:rPr lang="en-US" dirty="0" err="1" smtClean="0"/>
              <a:t>arg</a:t>
            </a:r>
            <a:r>
              <a:rPr lang="en-US" dirty="0" smtClean="0"/>
              <a:t> KEY=VALUE    Use to set arbitrary attribute KEY to VALUE in the...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...</a:t>
            </a:r>
          </a:p>
          <a:p>
            <a:r>
              <a:rPr lang="en-US" dirty="0" smtClean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  </a:t>
            </a:r>
            <a:r>
              <a:rPr lang="en-US" dirty="0"/>
              <a:t>--generator-cookbook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6" y="172527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directory[/root/setup] action create</a:t>
            </a:r>
          </a:p>
          <a:p>
            <a:r>
              <a:rPr lang="en-US" dirty="0"/>
              <a:t>    - create new directory /root/setup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[/root/setup/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37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11071</TotalTime>
  <Words>1984</Words>
  <Application>Microsoft Macintosh PowerPoint</Application>
  <PresentationFormat>Custom</PresentationFormat>
  <Paragraphs>274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ChefDk3.2Template</vt:lpstr>
      <vt:lpstr>Cookbooks</vt:lpstr>
      <vt:lpstr>Great First Day!</vt:lpstr>
      <vt:lpstr>Versioning?</vt:lpstr>
      <vt:lpstr>What is chef?</vt:lpstr>
      <vt:lpstr>What can chef do?</vt:lpstr>
      <vt:lpstr>Cookbooks</vt:lpstr>
      <vt:lpstr>What can chef generate do?</vt:lpstr>
      <vt:lpstr>What can chef generate cookbook do?</vt:lpstr>
      <vt:lpstr>Lets create a cookbook!</vt:lpstr>
      <vt:lpstr>The cookbook has a README</vt:lpstr>
      <vt:lpstr>README.md</vt:lpstr>
      <vt:lpstr>The cookbook has some metadata</vt:lpstr>
      <vt:lpstr>metadata.rb</vt:lpstr>
      <vt:lpstr>Lets take a look at the metadata</vt:lpstr>
      <vt:lpstr>The cookbook has a folder for recipes</vt:lpstr>
      <vt:lpstr>The cookbook has a default recipe</vt:lpstr>
      <vt:lpstr>Copy the recipe into the cookbook</vt:lpstr>
      <vt:lpstr>Version Control</vt:lpstr>
      <vt:lpstr>Install git</vt:lpstr>
      <vt:lpstr>Adding the git package</vt:lpstr>
      <vt:lpstr>Re-apply the setup recipe</vt:lpstr>
      <vt:lpstr>Version Control</vt:lpstr>
      <vt:lpstr>Move into the cookbook directory</vt:lpstr>
      <vt:lpstr>Initialize it as a git repository</vt:lpstr>
      <vt:lpstr>Use git add to stage files to be committed.</vt:lpstr>
      <vt:lpstr>Staging Area</vt:lpstr>
      <vt:lpstr>Use git status to view the staged files</vt:lpstr>
      <vt:lpstr>Use git commit to save the staged changes</vt:lpstr>
      <vt:lpstr>Version Control</vt:lpstr>
      <vt:lpstr>Move out of the setup cookbook</vt:lpstr>
      <vt:lpstr>Setting up a Web Server</vt:lpstr>
      <vt:lpstr>Lets create a cookbook!</vt:lpstr>
      <vt:lpstr>Apache Recipe</vt:lpstr>
      <vt:lpstr>Apply the apache recipe</vt:lpstr>
      <vt:lpstr>Verify the website is available</vt:lpstr>
      <vt:lpstr>Commit Your Work</vt:lpstr>
      <vt:lpstr>Discussion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1330</cp:revision>
  <cp:lastPrinted>2015-02-07T23:49:10Z</cp:lastPrinted>
  <dcterms:created xsi:type="dcterms:W3CDTF">2012-09-13T17:36:07Z</dcterms:created>
  <dcterms:modified xsi:type="dcterms:W3CDTF">2015-05-05T19:36:44Z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